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8949A5-3C08-4A5B-BCA2-4472DA006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18DEBEC-FBD2-4FA9-8CFE-F0987100BE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27BE1E9-70E4-46E3-A260-530C45006489}"/>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5" name="Footer Placeholder 4">
            <a:extLst>
              <a:ext uri="{FF2B5EF4-FFF2-40B4-BE49-F238E27FC236}">
                <a16:creationId xmlns="" xmlns:a16="http://schemas.microsoft.com/office/drawing/2014/main" id="{DCA66F7F-563D-46DC-BA4F-F5B3DF49A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355B2F7-6701-48C9-96F5-550583922E83}"/>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215959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26E052-3CA7-4C51-8AE5-08206CE267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1091819-C77A-4CCF-99C1-0775998B0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E130D2-46DA-41D9-BC2F-12A9FD02570B}"/>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5" name="Footer Placeholder 4">
            <a:extLst>
              <a:ext uri="{FF2B5EF4-FFF2-40B4-BE49-F238E27FC236}">
                <a16:creationId xmlns="" xmlns:a16="http://schemas.microsoft.com/office/drawing/2014/main" id="{E16B1187-5CA1-4EF5-84D8-13CB6890B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B972CF-8C67-4328-B1AE-6789FC3B1E27}"/>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22636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075800F-B717-407A-A1B3-FCCC039C8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20E911D-DE78-4EC7-ADA2-B5FADF8A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E233B0-5D94-4C22-9E69-AA367983DC71}"/>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5" name="Footer Placeholder 4">
            <a:extLst>
              <a:ext uri="{FF2B5EF4-FFF2-40B4-BE49-F238E27FC236}">
                <a16:creationId xmlns="" xmlns:a16="http://schemas.microsoft.com/office/drawing/2014/main" id="{D198BA62-79A1-4135-B6D6-CC93FF2E4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1B7E54D-C13A-4293-983A-ABA8926BF5CD}"/>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51515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0D45E-BC47-43A3-84B8-0D96D774B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1FB6F4-5EC7-49AB-8D7F-A1657844B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808A11-A492-4B81-94BF-6DA81271B94D}"/>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5" name="Footer Placeholder 4">
            <a:extLst>
              <a:ext uri="{FF2B5EF4-FFF2-40B4-BE49-F238E27FC236}">
                <a16:creationId xmlns="" xmlns:a16="http://schemas.microsoft.com/office/drawing/2014/main" id="{6E667BDE-D3B6-4842-82B4-574DAFB20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B4B1BDA-3A43-4FEA-BFC6-53EDAEE723E0}"/>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60401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4EAFF-0B14-4B00-A914-EE9E89FE5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0757510-E151-42C5-9229-488F7AF63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FA6940C-3C50-4F34-B7BA-9BC165B85046}"/>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5" name="Footer Placeholder 4">
            <a:extLst>
              <a:ext uri="{FF2B5EF4-FFF2-40B4-BE49-F238E27FC236}">
                <a16:creationId xmlns="" xmlns:a16="http://schemas.microsoft.com/office/drawing/2014/main" id="{28FB41E3-60F5-4829-8FA1-B0F6275BB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1B533BA-08CC-4B5C-9AC7-A4B1B064DCE1}"/>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27013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52FDB-D17B-4486-84ED-59CEC5B39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C2D4CAB-C6C4-43C2-8125-A72BA3367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7F88634-BF7E-48F4-A1A8-7C4A59C266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4BC634C-6DA9-486C-893E-FDD1701C8D0F}"/>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6" name="Footer Placeholder 5">
            <a:extLst>
              <a:ext uri="{FF2B5EF4-FFF2-40B4-BE49-F238E27FC236}">
                <a16:creationId xmlns="" xmlns:a16="http://schemas.microsoft.com/office/drawing/2014/main" id="{FDB6E815-9258-4016-9A67-1DCF264CD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EDCACF8-7CDA-4125-BD58-EF5B4B9E2687}"/>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208651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976C0-03EF-48CA-9B85-AF908E3F0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8AE63F8-1343-4D51-BD6E-8634E4496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E344571-E435-4744-B89E-5B007E331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6990F4A-D3ED-40ED-B432-2E00FC127B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E93AC5-2C41-4CB4-9018-218EDE502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CCB98-2A3E-41CD-A95C-C423354B7E4F}"/>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8" name="Footer Placeholder 7">
            <a:extLst>
              <a:ext uri="{FF2B5EF4-FFF2-40B4-BE49-F238E27FC236}">
                <a16:creationId xmlns="" xmlns:a16="http://schemas.microsoft.com/office/drawing/2014/main" id="{05DDA645-8C6F-4382-B331-7B511ED7F2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2521043-BA16-4C7C-9AA2-7934E2031CD3}"/>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40865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9B55D-2AE2-40BC-BD3D-2BBE3F8AF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A56C6A-F05F-45FF-A7CE-AEA7CF18FDB4}"/>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4" name="Footer Placeholder 3">
            <a:extLst>
              <a:ext uri="{FF2B5EF4-FFF2-40B4-BE49-F238E27FC236}">
                <a16:creationId xmlns="" xmlns:a16="http://schemas.microsoft.com/office/drawing/2014/main" id="{C11C2B44-E9BA-4E82-9627-77FFDE1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C1348E1-CE01-41A2-882B-C778905F9CF8}"/>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207529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1DC18D-2924-4545-86D7-E82D675CCD6F}"/>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3" name="Footer Placeholder 2">
            <a:extLst>
              <a:ext uri="{FF2B5EF4-FFF2-40B4-BE49-F238E27FC236}">
                <a16:creationId xmlns="" xmlns:a16="http://schemas.microsoft.com/office/drawing/2014/main" id="{96184260-653E-4C04-9FE4-D949563A13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DE10067-09C4-458E-8FBC-506B552D48A3}"/>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291916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2FD819-0730-4BE9-931B-DE2233339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B0F0077-8B4C-4681-9BC9-7CFFF455D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3F04127-67D0-4D7B-B557-4EEEF3173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4E2F693-650A-4B9A-882A-22503FA931B1}"/>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6" name="Footer Placeholder 5">
            <a:extLst>
              <a:ext uri="{FF2B5EF4-FFF2-40B4-BE49-F238E27FC236}">
                <a16:creationId xmlns="" xmlns:a16="http://schemas.microsoft.com/office/drawing/2014/main" id="{B116D6F7-3499-499D-AAC5-28DF91F97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2309A2-0090-46E8-A3BF-88514E7C66F8}"/>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109044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EDB08E-CBA7-4A35-8671-5558E5C06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85BA6F6-FCAE-4902-A287-05951F07C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083F071-12E6-4FD4-ACFD-16CB30D3E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510E98-0E22-4F95-83FC-85A5BF7EAC49}"/>
              </a:ext>
            </a:extLst>
          </p:cNvPr>
          <p:cNvSpPr>
            <a:spLocks noGrp="1"/>
          </p:cNvSpPr>
          <p:nvPr>
            <p:ph type="dt" sz="half" idx="10"/>
          </p:nvPr>
        </p:nvSpPr>
        <p:spPr/>
        <p:txBody>
          <a:bodyPr/>
          <a:lstStyle/>
          <a:p>
            <a:fld id="{302C49EC-A6B7-4C08-BAC8-38F5C8A2DCD8}" type="datetimeFigureOut">
              <a:rPr lang="en-US" smtClean="0"/>
              <a:t>2/8/2022</a:t>
            </a:fld>
            <a:endParaRPr lang="en-US"/>
          </a:p>
        </p:txBody>
      </p:sp>
      <p:sp>
        <p:nvSpPr>
          <p:cNvPr id="6" name="Footer Placeholder 5">
            <a:extLst>
              <a:ext uri="{FF2B5EF4-FFF2-40B4-BE49-F238E27FC236}">
                <a16:creationId xmlns="" xmlns:a16="http://schemas.microsoft.com/office/drawing/2014/main" id="{63C1645F-3E13-44D9-8691-77C98A9EE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E57190-DAFC-4A78-9DD0-C876941B1F99}"/>
              </a:ext>
            </a:extLst>
          </p:cNvPr>
          <p:cNvSpPr>
            <a:spLocks noGrp="1"/>
          </p:cNvSpPr>
          <p:nvPr>
            <p:ph type="sldNum" sz="quarter" idx="12"/>
          </p:nvPr>
        </p:nvSpPr>
        <p:spPr/>
        <p:txBody>
          <a:bodyPr/>
          <a:lstStyle/>
          <a:p>
            <a:fld id="{9C13427A-B554-4C74-BBE2-08D11399BD8A}" type="slidenum">
              <a:rPr lang="en-US" smtClean="0"/>
              <a:t>‹#›</a:t>
            </a:fld>
            <a:endParaRPr lang="en-US"/>
          </a:p>
        </p:txBody>
      </p:sp>
    </p:spTree>
    <p:extLst>
      <p:ext uri="{BB962C8B-B14F-4D97-AF65-F5344CB8AC3E}">
        <p14:creationId xmlns:p14="http://schemas.microsoft.com/office/powerpoint/2010/main" val="330212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57CF2C0-1602-4662-AECE-4A8373414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D0F536C-2F3A-4802-B38D-BBA9731C2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E4B3EA-9663-4197-8D59-D4620C21B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C49EC-A6B7-4C08-BAC8-38F5C8A2DCD8}" type="datetimeFigureOut">
              <a:rPr lang="en-US" smtClean="0"/>
              <a:t>2/8/2022</a:t>
            </a:fld>
            <a:endParaRPr lang="en-US"/>
          </a:p>
        </p:txBody>
      </p:sp>
      <p:sp>
        <p:nvSpPr>
          <p:cNvPr id="5" name="Footer Placeholder 4">
            <a:extLst>
              <a:ext uri="{FF2B5EF4-FFF2-40B4-BE49-F238E27FC236}">
                <a16:creationId xmlns="" xmlns:a16="http://schemas.microsoft.com/office/drawing/2014/main" id="{711D0314-55C9-4A99-A05E-9C7349375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91EF49C-9D78-4682-ABB0-6A2F4DFEC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3427A-B554-4C74-BBE2-08D11399BD8A}" type="slidenum">
              <a:rPr lang="en-US" smtClean="0"/>
              <a:t>‹#›</a:t>
            </a:fld>
            <a:endParaRPr lang="en-US"/>
          </a:p>
        </p:txBody>
      </p:sp>
    </p:spTree>
    <p:extLst>
      <p:ext uri="{BB962C8B-B14F-4D97-AF65-F5344CB8AC3E}">
        <p14:creationId xmlns:p14="http://schemas.microsoft.com/office/powerpoint/2010/main" val="3287448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rants.gov/web/grants/view-opportunity.html?oppId=33474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rants.gov/web/grants/view-opportunity.html?oppId=33474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A77EF1B5-754D-4254-984E-C8A2AC22B0A3}"/>
              </a:ext>
              <a:ext uri="{C183D7F6-B498-43B3-948B-1728B52AA6E4}">
                <adec:decorative xmlns="" xmlns:adec="http://schemas.microsoft.com/office/drawing/2017/decorative" val="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927" r="32885"/>
          <a:stretch/>
        </p:blipFill>
        <p:spPr>
          <a:xfrm rot="5400000">
            <a:off x="2667001" y="-2666999"/>
            <a:ext cx="6857999" cy="12192000"/>
          </a:xfrm>
          <a:prstGeom prst="rect">
            <a:avLst/>
          </a:prstGeom>
        </p:spPr>
      </p:pic>
      <p:sp>
        <p:nvSpPr>
          <p:cNvPr id="2" name="Title 1">
            <a:extLst>
              <a:ext uri="{FF2B5EF4-FFF2-40B4-BE49-F238E27FC236}">
                <a16:creationId xmlns="" xmlns:a16="http://schemas.microsoft.com/office/drawing/2014/main" id="{921BE286-0EE3-4A90-BC4B-04556A6CE3B3}"/>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Additional Funding Sources for Bike Trails</a:t>
            </a:r>
          </a:p>
        </p:txBody>
      </p:sp>
      <p:pic>
        <p:nvPicPr>
          <p:cNvPr id="9" name="Picture 8" descr="Logo, company name&#10;&#10;Description automatically generated">
            <a:extLst>
              <a:ext uri="{FF2B5EF4-FFF2-40B4-BE49-F238E27FC236}">
                <a16:creationId xmlns="" xmlns:a16="http://schemas.microsoft.com/office/drawing/2014/main" id="{DC9F751C-1CFC-440E-8826-AEFC91BF1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851" y="5938365"/>
            <a:ext cx="1292182" cy="807436"/>
          </a:xfrm>
          <a:prstGeom prst="rect">
            <a:avLst/>
          </a:prstGeom>
        </p:spPr>
      </p:pic>
    </p:spTree>
    <p:extLst>
      <p:ext uri="{BB962C8B-B14F-4D97-AF65-F5344CB8AC3E}">
        <p14:creationId xmlns:p14="http://schemas.microsoft.com/office/powerpoint/2010/main" val="8076994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2824735-2BF8-460A-88A9-B034045908BA}"/>
              </a:ext>
            </a:extLst>
          </p:cNvPr>
          <p:cNvSpPr>
            <a:spLocks noGrp="1"/>
          </p:cNvSpPr>
          <p:nvPr>
            <p:ph type="title"/>
          </p:nvPr>
        </p:nvSpPr>
        <p:spPr>
          <a:xfrm>
            <a:off x="572493" y="247129"/>
            <a:ext cx="10972800" cy="1434415"/>
          </a:xfrm>
        </p:spPr>
        <p:txBody>
          <a:bodyPr anchor="b">
            <a:normAutofit fontScale="90000"/>
          </a:bodyPr>
          <a:lstStyle/>
          <a:p>
            <a:pPr algn="ctr"/>
            <a:r>
              <a:rPr lang="en-US" sz="34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t/>
            </a:r>
            <a:br>
              <a:rPr lang="en-US" sz="34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br>
            <a:r>
              <a:rPr lang="en-US" sz="31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t>Economic Development Administration</a:t>
            </a:r>
            <a:r>
              <a:rPr lang="en-US" sz="3100" kern="1800" cap="all" dirty="0">
                <a:latin typeface="Verdana" panose="020B0604030504040204" pitchFamily="34" charset="0"/>
                <a:ea typeface="Times New Roman" panose="02020603050405020304" pitchFamily="18" charset="0"/>
                <a:cs typeface="Times New Roman" panose="02020603050405020304" pitchFamily="18" charset="0"/>
              </a:rPr>
              <a:t/>
            </a:r>
            <a:br>
              <a:rPr lang="en-US" sz="3100" kern="1800" cap="all" dirty="0">
                <a:latin typeface="Verdana" panose="020B0604030504040204" pitchFamily="34" charset="0"/>
                <a:ea typeface="Times New Roman" panose="02020603050405020304" pitchFamily="18" charset="0"/>
                <a:cs typeface="Times New Roman" panose="02020603050405020304" pitchFamily="18" charset="0"/>
              </a:rPr>
            </a:br>
            <a:r>
              <a:rPr lang="en-US" sz="3100" kern="1800" cap="all" dirty="0" smtClean="0">
                <a:latin typeface="Verdana" panose="020B0604030504040204" pitchFamily="34" charset="0"/>
                <a:ea typeface="Times New Roman" panose="02020603050405020304" pitchFamily="18" charset="0"/>
                <a:cs typeface="Times New Roman" panose="02020603050405020304" pitchFamily="18" charset="0"/>
              </a:rPr>
              <a:t/>
            </a:r>
            <a:br>
              <a:rPr lang="en-US" sz="3100" kern="1800" cap="all" dirty="0" smtClean="0">
                <a:latin typeface="Verdana" panose="020B0604030504040204" pitchFamily="34" charset="0"/>
                <a:ea typeface="Times New Roman" panose="02020603050405020304" pitchFamily="18" charset="0"/>
                <a:cs typeface="Times New Roman" panose="02020603050405020304" pitchFamily="18" charset="0"/>
              </a:rPr>
            </a:br>
            <a:r>
              <a:rPr lang="en-US" sz="31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t>TRAVEL</a:t>
            </a:r>
            <a:r>
              <a:rPr lang="en-US" sz="3100" kern="1800" cap="all" dirty="0">
                <a:effectLst/>
                <a:latin typeface="Verdana" panose="020B0604030504040204" pitchFamily="34" charset="0"/>
                <a:ea typeface="Times New Roman" panose="02020603050405020304" pitchFamily="18" charset="0"/>
                <a:cs typeface="Times New Roman" panose="02020603050405020304" pitchFamily="18" charset="0"/>
              </a:rPr>
              <a:t>, TOURISM &amp; OUTDOOR RECREATION</a:t>
            </a:r>
            <a:br>
              <a:rPr lang="en-US" sz="3100" kern="1800" cap="all" dirty="0">
                <a:effectLst/>
                <a:latin typeface="Verdana" panose="020B0604030504040204" pitchFamily="34" charset="0"/>
                <a:ea typeface="Times New Roman" panose="02020603050405020304" pitchFamily="18" charset="0"/>
                <a:cs typeface="Times New Roman" panose="02020603050405020304" pitchFamily="18" charset="0"/>
              </a:rPr>
            </a:br>
            <a:r>
              <a:rPr lang="en-US" sz="3100" i="1" kern="1800" cap="all" dirty="0">
                <a:effectLst/>
                <a:latin typeface="Verdana" panose="020B0604030504040204" pitchFamily="34" charset="0"/>
                <a:ea typeface="Times New Roman" panose="02020603050405020304" pitchFamily="18" charset="0"/>
                <a:cs typeface="Times New Roman" panose="02020603050405020304" pitchFamily="18" charset="0"/>
              </a:rPr>
              <a:t>PROMOTING AMERICA’S TOURIST COMMUNITIES</a:t>
            </a:r>
            <a:endParaRPr lang="en-US" sz="3100" dirty="0"/>
          </a:p>
        </p:txBody>
      </p:sp>
      <p:sp>
        <p:nvSpPr>
          <p:cNvPr id="11"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8BE9046E-CAE6-45C7-A945-8533F70F7316}"/>
              </a:ext>
            </a:extLst>
          </p:cNvPr>
          <p:cNvSpPr>
            <a:spLocks noGrp="1"/>
          </p:cNvSpPr>
          <p:nvPr>
            <p:ph idx="1"/>
          </p:nvPr>
        </p:nvSpPr>
        <p:spPr>
          <a:xfrm>
            <a:off x="860689" y="2034370"/>
            <a:ext cx="6713552" cy="4119172"/>
          </a:xfrm>
        </p:spPr>
        <p:txBody>
          <a:bodyPr anchor="t">
            <a:normAutofit/>
          </a:bodyPr>
          <a:lstStyle/>
          <a:p>
            <a:pPr marL="0" marR="0">
              <a:spcBef>
                <a:spcPts val="0"/>
              </a:spcBef>
              <a:spcAft>
                <a:spcPts val="800"/>
              </a:spcAft>
            </a:pPr>
            <a:r>
              <a:rPr lang="en-US" sz="1700" dirty="0">
                <a:effectLst/>
                <a:latin typeface="Verdana" panose="020B0604030504040204" pitchFamily="34" charset="0"/>
                <a:ea typeface="Times New Roman" panose="02020603050405020304" pitchFamily="18" charset="0"/>
                <a:cs typeface="Helvetica" panose="020B0604020202020204" pitchFamily="34" charset="0"/>
              </a:rPr>
              <a:t>Through the </a:t>
            </a:r>
            <a:r>
              <a:rPr lang="en-US" sz="1700" u="none" strike="noStrike" dirty="0">
                <a:effectLst/>
                <a:latin typeface="Verdana" panose="020B0604030504040204" pitchFamily="34" charset="0"/>
                <a:ea typeface="Times New Roman" panose="02020603050405020304" pitchFamily="18" charset="0"/>
                <a:cs typeface="Helvetica" panose="020B0604020202020204" pitchFamily="34" charset="0"/>
                <a:hlinkClick r:id="rId2" tooltip="Travel, Tourism &amp; Outdoor Recreation"/>
              </a:rPr>
              <a:t>Travel, Tourism &amp; Outdoor Recreation program</a:t>
            </a:r>
            <a:r>
              <a:rPr lang="en-US" sz="1700" dirty="0">
                <a:effectLst/>
                <a:latin typeface="Verdana" panose="020B0604030504040204" pitchFamily="34" charset="0"/>
                <a:ea typeface="Times New Roman" panose="02020603050405020304" pitchFamily="18" charset="0"/>
                <a:cs typeface="Helvetica" panose="020B0604020202020204" pitchFamily="34" charset="0"/>
              </a:rPr>
              <a:t>, EDA is focused on accelerating the recovery of communities that rely on the travel, tourism and outdoor recreation sectors. $750 million of EDA’s American Rescue Plan funds are allocated to support the following efforts: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Helvetica" panose="020B0604020202020204" pitchFamily="34" charset="0"/>
              </a:rPr>
              <a:t>State Tourism Grants: $510 million in non-competitive awards to help states quickly invest in marketing, infrastructure, workforce and other projects to rejuvenate safe leisure, business and international travel.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Helvetica" panose="020B0604020202020204" pitchFamily="34" charset="0"/>
              </a:rPr>
              <a:t>Competitive Grants: $240 million to help communities that have been hardest hit by challenges facing the travel, tourism and outdoor recreation sectors to invest in infrastructure, workforce or other projects to support the recovery of the industry and economic resilience of the community in the future.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pic>
        <p:nvPicPr>
          <p:cNvPr id="7" name="Picture 6" descr="Travel, Tourism and Outdoor Recreation Logo">
            <a:extLst>
              <a:ext uri="{FF2B5EF4-FFF2-40B4-BE49-F238E27FC236}">
                <a16:creationId xmlns="" xmlns:a16="http://schemas.microsoft.com/office/drawing/2014/main" id="{D35C155C-E93E-4595-93DB-E8EA4F2BA2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930" y="2373746"/>
            <a:ext cx="2980170" cy="2980170"/>
          </a:xfrm>
          <a:prstGeom prst="rect">
            <a:avLst/>
          </a:prstGeom>
          <a:noFill/>
          <a:ln>
            <a:noFill/>
          </a:ln>
        </p:spPr>
      </p:pic>
    </p:spTree>
    <p:extLst>
      <p:ext uri="{BB962C8B-B14F-4D97-AF65-F5344CB8AC3E}">
        <p14:creationId xmlns:p14="http://schemas.microsoft.com/office/powerpoint/2010/main" val="416998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B29E26A-6621-4CA5-A59D-A9C57B47D985}"/>
              </a:ext>
            </a:extLst>
          </p:cNvPr>
          <p:cNvSpPr>
            <a:spLocks noGrp="1"/>
          </p:cNvSpPr>
          <p:nvPr>
            <p:ph type="title"/>
          </p:nvPr>
        </p:nvSpPr>
        <p:spPr>
          <a:xfrm>
            <a:off x="572493" y="238539"/>
            <a:ext cx="11018520" cy="1434415"/>
          </a:xfrm>
        </p:spPr>
        <p:txBody>
          <a:bodyPr anchor="b">
            <a:normAutofit/>
          </a:bodyPr>
          <a:lstStyle/>
          <a:p>
            <a:pPr algn="ctr"/>
            <a:r>
              <a:rPr lang="en-US" sz="28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t>Economic Development Administration</a:t>
            </a:r>
            <a:br>
              <a:rPr lang="en-US" sz="28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br>
            <a:r>
              <a:rPr lang="en-US" sz="2800" kern="1800" cap="all" dirty="0" smtClean="0">
                <a:effectLst/>
                <a:latin typeface="Verdana" panose="020B0604030504040204" pitchFamily="34" charset="0"/>
                <a:ea typeface="Times New Roman" panose="02020603050405020304" pitchFamily="18" charset="0"/>
                <a:cs typeface="Times New Roman" panose="02020603050405020304" pitchFamily="18" charset="0"/>
              </a:rPr>
              <a:t>ECONOMIC </a:t>
            </a:r>
            <a:r>
              <a:rPr lang="en-US" sz="2800" kern="1800" cap="all" dirty="0">
                <a:effectLst/>
                <a:latin typeface="Verdana" panose="020B0604030504040204" pitchFamily="34" charset="0"/>
                <a:ea typeface="Times New Roman" panose="02020603050405020304" pitchFamily="18" charset="0"/>
                <a:cs typeface="Times New Roman" panose="02020603050405020304" pitchFamily="18" charset="0"/>
              </a:rPr>
              <a:t>ADJUSTMENT ASSISTANCE</a:t>
            </a:r>
            <a:endParaRPr lang="en-US" sz="2800" dirty="0"/>
          </a:p>
        </p:txBody>
      </p:sp>
      <p:sp>
        <p:nvSpPr>
          <p:cNvPr id="13"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EDA22A2A-F6BF-4A6A-A9AB-BFA5FAFF0AA7}"/>
              </a:ext>
            </a:extLst>
          </p:cNvPr>
          <p:cNvSpPr>
            <a:spLocks noGrp="1"/>
          </p:cNvSpPr>
          <p:nvPr>
            <p:ph idx="1"/>
          </p:nvPr>
        </p:nvSpPr>
        <p:spPr>
          <a:xfrm>
            <a:off x="572493" y="2071316"/>
            <a:ext cx="6713552" cy="4119172"/>
          </a:xfrm>
        </p:spPr>
        <p:txBody>
          <a:bodyPr anchor="t">
            <a:normAutofit/>
          </a:bodyPr>
          <a:lstStyle/>
          <a:p>
            <a:pPr marL="0" marR="0">
              <a:spcBef>
                <a:spcPts val="0"/>
              </a:spcBef>
              <a:spcAft>
                <a:spcPts val="800"/>
              </a:spcAft>
            </a:pPr>
            <a:r>
              <a:rPr lang="en-US" sz="1600" dirty="0">
                <a:effectLst/>
                <a:latin typeface="Verdana" panose="020B0604030504040204" pitchFamily="34" charset="0"/>
                <a:ea typeface="Times New Roman" panose="02020603050405020304" pitchFamily="18" charset="0"/>
                <a:cs typeface="Helvetica" panose="020B0604020202020204" pitchFamily="34" charset="0"/>
              </a:rPr>
              <a:t>EDA’s American Rescue Plan </a:t>
            </a:r>
            <a:r>
              <a:rPr lang="en-US" sz="1600" u="none" strike="noStrike" dirty="0">
                <a:effectLst/>
                <a:latin typeface="Verdana" panose="020B0604030504040204" pitchFamily="34" charset="0"/>
                <a:ea typeface="Times New Roman" panose="02020603050405020304" pitchFamily="18" charset="0"/>
                <a:cs typeface="Helvetica" panose="020B0604020202020204" pitchFamily="34" charset="0"/>
                <a:hlinkClick r:id="rId2" tooltip="Economic Adjustment Assistance program"/>
              </a:rPr>
              <a:t>Economic Adjustment Assistance program</a:t>
            </a:r>
            <a:r>
              <a:rPr lang="en-US" sz="1600" dirty="0">
                <a:effectLst/>
                <a:latin typeface="Verdana" panose="020B0604030504040204" pitchFamily="34" charset="0"/>
                <a:ea typeface="Times New Roman" panose="02020603050405020304" pitchFamily="18" charset="0"/>
                <a:cs typeface="Helvetica" panose="020B0604020202020204" pitchFamily="34" charset="0"/>
              </a:rPr>
              <a:t> makes $500 million in Economic Adjustment Assistance grants available to American communities.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600" dirty="0">
                <a:effectLst/>
                <a:latin typeface="Verdana" panose="020B0604030504040204" pitchFamily="34" charset="0"/>
                <a:ea typeface="Times New Roman" panose="02020603050405020304" pitchFamily="18" charset="0"/>
                <a:cs typeface="Helvetica" panose="020B0604020202020204" pitchFamily="34" charset="0"/>
              </a:rPr>
              <a:t>The Economic Adjustment Assistance program is EDA’s most flexible program, and grants made under this program will help hundreds of communities across the nation plan, build, innovate, and put people back to work through construction or non-construction projects designed to meet local needs.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600" dirty="0">
                <a:effectLst/>
                <a:latin typeface="Verdana" panose="020B0604030504040204" pitchFamily="34" charset="0"/>
                <a:ea typeface="Times New Roman" panose="02020603050405020304" pitchFamily="18" charset="0"/>
                <a:cs typeface="Helvetica" panose="020B0604020202020204" pitchFamily="34" charset="0"/>
              </a:rPr>
              <a:t>A wide range of technical, planning, workforce development, entrepreneurship, and public works and infrastructure projects are eligible for funding under this program</a:t>
            </a:r>
            <a:r>
              <a:rPr lang="en-US" sz="1600" dirty="0" smtClean="0">
                <a:effectLst/>
                <a:latin typeface="Verdana" panose="020B0604030504040204" pitchFamily="34" charset="0"/>
                <a:ea typeface="Times New Roman" panose="02020603050405020304" pitchFamily="18" charset="0"/>
                <a:cs typeface="Helvetica" panose="020B0604020202020204" pitchFamily="34" charset="0"/>
              </a:rPr>
              <a:t>.</a:t>
            </a:r>
          </a:p>
          <a:p>
            <a:pPr marL="0" marR="0">
              <a:spcBef>
                <a:spcPts val="0"/>
              </a:spcBef>
              <a:spcAft>
                <a:spcPts val="800"/>
              </a:spcAft>
            </a:pPr>
            <a:endParaRPr lang="en-US" sz="1600" dirty="0">
              <a:latin typeface="Verdana" panose="020B0604030504040204" pitchFamily="34" charset="0"/>
              <a:ea typeface="Calibri" panose="020F0502020204030204" pitchFamily="34" charset="0"/>
              <a:cs typeface="Helvetica" panose="020B0604020202020204" pitchFamily="34" charset="0"/>
            </a:endParaRPr>
          </a:p>
          <a:p>
            <a:pPr marL="0" marR="0">
              <a:spcBef>
                <a:spcPts val="0"/>
              </a:spcBef>
              <a:spcAft>
                <a:spcPts val="800"/>
              </a:spcAft>
            </a:pPr>
            <a:r>
              <a:rPr lang="en-US" sz="2000" dirty="0" smtClean="0">
                <a:solidFill>
                  <a:srgbClr val="FF0000"/>
                </a:solidFill>
                <a:effectLst/>
                <a:latin typeface="Verdana" panose="020B0604030504040204" pitchFamily="34" charset="0"/>
                <a:ea typeface="Calibri" panose="020F0502020204030204" pitchFamily="34" charset="0"/>
                <a:cs typeface="Helvetica" panose="020B0604020202020204" pitchFamily="34" charset="0"/>
              </a:rPr>
              <a:t>All EDA programs must show a job creation aspect to them.</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Economic Adjustment Assistance Logo">
            <a:extLst>
              <a:ext uri="{FF2B5EF4-FFF2-40B4-BE49-F238E27FC236}">
                <a16:creationId xmlns="" xmlns:a16="http://schemas.microsoft.com/office/drawing/2014/main" id="{D47B88A8-72EE-47CB-AB52-2334F2E0F5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45" y="2269132"/>
            <a:ext cx="3227948" cy="3227948"/>
          </a:xfrm>
          <a:prstGeom prst="rect">
            <a:avLst/>
          </a:prstGeom>
          <a:noFill/>
          <a:ln>
            <a:noFill/>
          </a:ln>
        </p:spPr>
      </p:pic>
    </p:spTree>
    <p:extLst>
      <p:ext uri="{BB962C8B-B14F-4D97-AF65-F5344CB8AC3E}">
        <p14:creationId xmlns:p14="http://schemas.microsoft.com/office/powerpoint/2010/main" val="113705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E150E6A-8434-4D5A-B481-1D588EF1AF72}"/>
              </a:ext>
            </a:extLst>
          </p:cNvPr>
          <p:cNvSpPr>
            <a:spLocks noGrp="1"/>
          </p:cNvSpPr>
          <p:nvPr>
            <p:ph type="title"/>
          </p:nvPr>
        </p:nvSpPr>
        <p:spPr>
          <a:xfrm>
            <a:off x="838200" y="365125"/>
            <a:ext cx="10515600" cy="1325563"/>
          </a:xfrm>
        </p:spPr>
        <p:txBody>
          <a:bodyPr>
            <a:normAutofit/>
          </a:bodyPr>
          <a:lstStyle/>
          <a:p>
            <a:r>
              <a:rPr lang="en-US" sz="4200">
                <a:effectLst/>
                <a:latin typeface="Verdana" panose="020B0604030504040204" pitchFamily="34" charset="0"/>
                <a:ea typeface="Times New Roman" panose="02020603050405020304" pitchFamily="18" charset="0"/>
                <a:cs typeface="Helvetica" panose="020B0604020202020204" pitchFamily="34" charset="0"/>
              </a:rPr>
              <a:t>Northern Border Regional Commission</a:t>
            </a:r>
            <a:endParaRPr lang="en-US" sz="4200"/>
          </a:p>
        </p:txBody>
      </p:sp>
      <p:sp>
        <p:nvSpPr>
          <p:cNvPr id="10"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66CB12CC-F474-4A08-ADEE-E88A3C31AB6F}"/>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Applicable to Oxford County (not Cumberland County)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Fryeburg currently applying for a link from Mtn Division Trail to their downtown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Funded two trail related projects in Maine in 2019 including </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a 9 mile  </a:t>
            </a:r>
            <a:r>
              <a:rPr lang="en-US" sz="2200" dirty="0">
                <a:effectLst/>
                <a:latin typeface="Verdana" panose="020B0604030504040204" pitchFamily="34" charset="0"/>
                <a:ea typeface="Times New Roman" panose="02020603050405020304" pitchFamily="18" charset="0"/>
                <a:cs typeface="Helvetica" panose="020B0604020202020204" pitchFamily="34" charset="0"/>
              </a:rPr>
              <a:t>bike trail in Millinocket. Also funded trail connections in other states over the years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Received significant increase in funding through ARPA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Governor and State DECD make determinations on which projects to move </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forward</a:t>
            </a:r>
          </a:p>
          <a:p>
            <a:pPr marL="342900" marR="0" lvl="0" indent="-342900">
              <a:spcBef>
                <a:spcPts val="0"/>
              </a:spcBef>
              <a:spcAft>
                <a:spcPts val="600"/>
              </a:spcAft>
              <a:buFont typeface="Symbol" panose="05050102010706020507" pitchFamily="18" charset="2"/>
              <a:buChar char=""/>
            </a:pPr>
            <a:r>
              <a:rPr lang="en-US" sz="2200" dirty="0" smtClean="0">
                <a:latin typeface="Verdana" panose="020B0604030504040204" pitchFamily="34" charset="0"/>
                <a:ea typeface="Calibri" panose="020F0502020204030204" pitchFamily="34" charset="0"/>
                <a:cs typeface="Helvetica" panose="020B0604020202020204" pitchFamily="34" charset="0"/>
              </a:rPr>
              <a:t>NBRC also contributed to the town of Fryeburg’s Outdoor Recreation Economy Study last year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36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F3492B-DA76-44A8-8826-17ECAD564F98}"/>
              </a:ext>
            </a:extLst>
          </p:cNvPr>
          <p:cNvSpPr>
            <a:spLocks noGrp="1"/>
          </p:cNvSpPr>
          <p:nvPr>
            <p:ph type="title"/>
          </p:nvPr>
        </p:nvSpPr>
        <p:spPr>
          <a:xfrm>
            <a:off x="838200" y="365125"/>
            <a:ext cx="10515600" cy="1325563"/>
          </a:xfrm>
        </p:spPr>
        <p:txBody>
          <a:bodyPr>
            <a:normAutofit/>
          </a:bodyPr>
          <a:lstStyle/>
          <a:p>
            <a:r>
              <a:rPr lang="en-US" sz="5400">
                <a:effectLst/>
                <a:latin typeface="Verdana" panose="020B0604030504040204" pitchFamily="34" charset="0"/>
                <a:ea typeface="Times New Roman" panose="02020603050405020304" pitchFamily="18" charset="0"/>
                <a:cs typeface="Helvetica" panose="020B0604020202020204" pitchFamily="34" charset="0"/>
              </a:rPr>
              <a:t>Congressional Earmarks</a:t>
            </a:r>
            <a:endParaRPr lang="en-US" sz="5400"/>
          </a:p>
        </p:txBody>
      </p:sp>
      <p:sp>
        <p:nvSpPr>
          <p:cNvPr id="10"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AE0E841-796E-4590-9E1D-5A14527F91A3}"/>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600"/>
              </a:spcAft>
              <a:buFont typeface="Symbol" panose="05050102010706020507" pitchFamily="18" charset="2"/>
              <a:buChar char=""/>
            </a:pPr>
            <a:r>
              <a:rPr lang="en-US" sz="2200" dirty="0" smtClean="0">
                <a:latin typeface="Verdana" panose="020B0604030504040204" pitchFamily="34" charset="0"/>
                <a:ea typeface="Times New Roman" panose="02020603050405020304" pitchFamily="18" charset="0"/>
                <a:cs typeface="Helvetica" panose="020B0604020202020204" pitchFamily="34" charset="0"/>
              </a:rPr>
              <a:t>Recently reinstituted</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Eastern Trail is a recipient for design of a section of trail (approximately 600k)</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Need to work with congressional delegation through their process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Mtn Division might be a good project because of the regional nature of the project, seems to have broad support and it also crosses two congressional district boundaries.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55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4153FA2-13C5-430E-B348-5E99BA11EB09}"/>
              </a:ext>
            </a:extLst>
          </p:cNvPr>
          <p:cNvSpPr>
            <a:spLocks noGrp="1"/>
          </p:cNvSpPr>
          <p:nvPr>
            <p:ph type="title"/>
          </p:nvPr>
        </p:nvSpPr>
        <p:spPr>
          <a:xfrm>
            <a:off x="838200" y="365125"/>
            <a:ext cx="10515600" cy="1325563"/>
          </a:xfrm>
        </p:spPr>
        <p:txBody>
          <a:bodyPr>
            <a:normAutofit/>
          </a:bodyPr>
          <a:lstStyle/>
          <a:p>
            <a:r>
              <a:rPr lang="en-US" sz="5400">
                <a:effectLst/>
                <a:latin typeface="Verdana" panose="020B0604030504040204" pitchFamily="34" charset="0"/>
                <a:ea typeface="Times New Roman" panose="02020603050405020304" pitchFamily="18" charset="0"/>
                <a:cs typeface="Helvetica" panose="020B0604020202020204" pitchFamily="34" charset="0"/>
              </a:rPr>
              <a:t>Brownfields Funding </a:t>
            </a:r>
            <a:endParaRPr lang="en-US" sz="5400"/>
          </a:p>
        </p:txBody>
      </p:sp>
      <p:sp>
        <p:nvSpPr>
          <p:cNvPr id="10"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37C78995-24B0-47C0-8491-5DA49C8DEB36}"/>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Number of agencies receive or have funding (including SMPDC, GPCOG, AVCOG, Maine DEP</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 through EPA.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Use assessment money and clean up funding to </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assess and </a:t>
            </a:r>
            <a:r>
              <a:rPr lang="en-US" sz="2200" dirty="0" smtClean="0">
                <a:latin typeface="Verdana" panose="020B0604030504040204" pitchFamily="34" charset="0"/>
                <a:ea typeface="Times New Roman" panose="02020603050405020304" pitchFamily="18" charset="0"/>
                <a:cs typeface="Helvetica" panose="020B0604020202020204" pitchFamily="34" charset="0"/>
              </a:rPr>
              <a:t>remove </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old </a:t>
            </a:r>
            <a:r>
              <a:rPr lang="en-US" sz="2200" dirty="0">
                <a:effectLst/>
                <a:latin typeface="Verdana" panose="020B0604030504040204" pitchFamily="34" charset="0"/>
                <a:ea typeface="Times New Roman" panose="02020603050405020304" pitchFamily="18" charset="0"/>
                <a:cs typeface="Helvetica" panose="020B0604020202020204" pitchFamily="34" charset="0"/>
              </a:rPr>
              <a:t>ties and </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then cap the bed.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Verdana" panose="020B0604030504040204" pitchFamily="34" charset="0"/>
                <a:ea typeface="Times New Roman" panose="02020603050405020304" pitchFamily="18" charset="0"/>
                <a:cs typeface="Helvetica" panose="020B0604020202020204" pitchFamily="34" charset="0"/>
              </a:rPr>
              <a:t>Not sure if it’s been used </a:t>
            </a:r>
            <a:r>
              <a:rPr lang="en-US" sz="2200" dirty="0" smtClean="0">
                <a:effectLst/>
                <a:latin typeface="Verdana" panose="020B0604030504040204" pitchFamily="34" charset="0"/>
                <a:ea typeface="Times New Roman" panose="02020603050405020304" pitchFamily="18" charset="0"/>
                <a:cs typeface="Helvetica" panose="020B0604020202020204" pitchFamily="34" charset="0"/>
              </a:rPr>
              <a:t>previously</a:t>
            </a:r>
          </a:p>
          <a:p>
            <a:pPr marL="342900" marR="0" lvl="0" indent="-342900">
              <a:spcBef>
                <a:spcPts val="0"/>
              </a:spcBef>
              <a:spcAft>
                <a:spcPts val="0"/>
              </a:spcAft>
              <a:buFont typeface="Symbol" panose="05050102010706020507" pitchFamily="18" charset="2"/>
              <a:buChar char=""/>
            </a:pPr>
            <a:r>
              <a:rPr lang="en-US" sz="2200" dirty="0" smtClean="0">
                <a:latin typeface="Verdana" panose="020B0604030504040204" pitchFamily="34" charset="0"/>
                <a:ea typeface="Calibri" panose="020F0502020204030204" pitchFamily="34" charset="0"/>
                <a:cs typeface="Helvetica" panose="020B0604020202020204" pitchFamily="34" charset="0"/>
              </a:rPr>
              <a:t>SMPDC and others have extensive Brownfields experience and this might be a creative use of the funding. </a:t>
            </a:r>
          </a:p>
          <a:p>
            <a:pPr marL="342900" marR="0" lvl="0" indent="-342900">
              <a:spcBef>
                <a:spcPts val="0"/>
              </a:spcBef>
              <a:spcAft>
                <a:spcPts val="0"/>
              </a:spcAft>
              <a:buFont typeface="Symbol" panose="05050102010706020507" pitchFamily="18" charset="2"/>
              <a:buChar char=""/>
            </a:pPr>
            <a:r>
              <a:rPr lang="en-US" sz="2200" dirty="0" smtClean="0">
                <a:effectLst/>
                <a:latin typeface="Verdana" panose="020B0604030504040204" pitchFamily="34" charset="0"/>
                <a:ea typeface="Calibri" panose="020F0502020204030204" pitchFamily="34" charset="0"/>
                <a:cs typeface="Helvetica" panose="020B0604020202020204" pitchFamily="34" charset="0"/>
              </a:rPr>
              <a:t>EPA was very engaged and funded the Fryeburg Outdoor Rec Study of last year.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81334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03BB836-C969-4DAB-A31E-8EC88426F1C7}"/>
              </a:ext>
            </a:extLst>
          </p:cNvPr>
          <p:cNvSpPr>
            <a:spLocks noGrp="1"/>
          </p:cNvSpPr>
          <p:nvPr>
            <p:ph type="title"/>
          </p:nvPr>
        </p:nvSpPr>
        <p:spPr>
          <a:xfrm>
            <a:off x="838200" y="365125"/>
            <a:ext cx="10515600" cy="1325563"/>
          </a:xfrm>
        </p:spPr>
        <p:txBody>
          <a:bodyPr>
            <a:normAutofit/>
          </a:bodyPr>
          <a:lstStyle/>
          <a:p>
            <a:r>
              <a:rPr lang="en-US" sz="5400"/>
              <a:t>Bipartisan Infrastructure Law (BIL)</a:t>
            </a:r>
          </a:p>
        </p:txBody>
      </p:sp>
      <p:sp>
        <p:nvSpPr>
          <p:cNvPr id="10"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 xmlns:a16="http://schemas.microsoft.com/office/drawing/2014/main" id="{E900388A-1616-4AE4-A718-B1BCBA650793}"/>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Times New Roman" panose="02020603050405020304" pitchFamily="18" charset="0"/>
              </a:rPr>
              <a:t>Transportation Alternatives Program (TAP) </a:t>
            </a:r>
            <a:endParaRPr lang="en-US" sz="2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Times New Roman" panose="02020603050405020304" pitchFamily="18" charset="0"/>
              </a:rPr>
              <a:t>Recreational Trails Program (set aside within TAP)</a:t>
            </a:r>
            <a:endParaRPr lang="en-US" sz="2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Times New Roman" panose="02020603050405020304" pitchFamily="18" charset="0"/>
              </a:rPr>
              <a:t>Congestion Mitigation and Air Quality (CMAQ) program </a:t>
            </a:r>
            <a:endParaRPr lang="en-US" sz="2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Times New Roman" panose="02020603050405020304" pitchFamily="18" charset="0"/>
              </a:rPr>
              <a:t>Carbon Reduction Program - new formula funded program</a:t>
            </a:r>
            <a:endParaRPr lang="en-US" sz="2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Times New Roman" panose="02020603050405020304" pitchFamily="18" charset="0"/>
              </a:rPr>
              <a:t>Active Transportation Infrastructure Investment Program - New competitive grant program for multi-jurisdictional projects that can also be used for planning and design</a:t>
            </a:r>
            <a:endParaRPr lang="en-US" sz="2200">
              <a:effectLst/>
              <a:latin typeface="Calibri" panose="020F0502020204030204" pitchFamily="34" charset="0"/>
              <a:ea typeface="Calibri" panose="020F0502020204030204" pitchFamily="34" charset="0"/>
            </a:endParaRPr>
          </a:p>
          <a:p>
            <a:endParaRPr lang="en-US" sz="2200"/>
          </a:p>
        </p:txBody>
      </p:sp>
    </p:spTree>
    <p:extLst>
      <p:ext uri="{BB962C8B-B14F-4D97-AF65-F5344CB8AC3E}">
        <p14:creationId xmlns:p14="http://schemas.microsoft.com/office/powerpoint/2010/main" val="376794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8A94871E-96FC-4ADE-815B-41A636E34F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D6F1F45-03B2-4908-AB40-9D406AAD775F}"/>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b="1" kern="1200" dirty="0">
                <a:solidFill>
                  <a:schemeClr val="tx1"/>
                </a:solidFill>
                <a:effectLst/>
                <a:latin typeface="+mj-lt"/>
                <a:ea typeface="+mj-ea"/>
                <a:cs typeface="+mj-cs"/>
              </a:rPr>
              <a:t>TIF Funding through towns</a:t>
            </a:r>
            <a:r>
              <a:rPr lang="en-US" sz="6600" kern="1200" dirty="0">
                <a:solidFill>
                  <a:schemeClr val="tx1"/>
                </a:solidFill>
                <a:effectLst/>
                <a:latin typeface="+mj-lt"/>
                <a:ea typeface="+mj-ea"/>
                <a:cs typeface="+mj-cs"/>
              </a:rPr>
              <a:t/>
            </a:r>
            <a:br>
              <a:rPr lang="en-US" sz="6600" kern="1200" dirty="0">
                <a:solidFill>
                  <a:schemeClr val="tx1"/>
                </a:solidFill>
                <a:effectLst/>
                <a:latin typeface="+mj-lt"/>
                <a:ea typeface="+mj-ea"/>
                <a:cs typeface="+mj-cs"/>
              </a:rPr>
            </a:br>
            <a:endParaRPr lang="en-US" sz="6600" kern="1200" dirty="0">
              <a:solidFill>
                <a:schemeClr val="tx1"/>
              </a:solidFill>
              <a:latin typeface="+mj-lt"/>
              <a:ea typeface="+mj-ea"/>
              <a:cs typeface="+mj-cs"/>
            </a:endParaRPr>
          </a:p>
        </p:txBody>
      </p:sp>
      <p:sp>
        <p:nvSpPr>
          <p:cNvPr id="12" name="sketch line">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ney">
            <a:extLst>
              <a:ext uri="{FF2B5EF4-FFF2-40B4-BE49-F238E27FC236}">
                <a16:creationId xmlns="" xmlns:a16="http://schemas.microsoft.com/office/drawing/2014/main" id="{43DF423D-BEEB-4E56-A29B-4C2E17675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781544" y="1267079"/>
            <a:ext cx="4087368" cy="4087368"/>
          </a:xfrm>
          <a:prstGeom prst="rect">
            <a:avLst/>
          </a:prstGeom>
        </p:spPr>
      </p:pic>
    </p:spTree>
    <p:extLst>
      <p:ext uri="{BB962C8B-B14F-4D97-AF65-F5344CB8AC3E}">
        <p14:creationId xmlns:p14="http://schemas.microsoft.com/office/powerpoint/2010/main" val="117413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43CAA20-3569-4189-9E48-239A229A8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FA14E04-6929-4545-B0C1-B78F6F7296A2}"/>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dirty="0">
                <a:solidFill>
                  <a:schemeClr val="tx1"/>
                </a:solidFill>
                <a:effectLst/>
                <a:latin typeface="+mj-lt"/>
                <a:ea typeface="+mj-ea"/>
                <a:cs typeface="+mj-cs"/>
              </a:rPr>
              <a:t>Private Donations/Fundraising</a:t>
            </a:r>
            <a:br>
              <a:rPr lang="en-US" sz="6600" b="1" kern="1200" dirty="0">
                <a:solidFill>
                  <a:schemeClr val="tx1"/>
                </a:solidFill>
                <a:effectLst/>
                <a:latin typeface="+mj-lt"/>
                <a:ea typeface="+mj-ea"/>
                <a:cs typeface="+mj-cs"/>
              </a:rPr>
            </a:br>
            <a:endParaRPr lang="en-US" sz="6600" b="1" kern="1200" dirty="0">
              <a:solidFill>
                <a:schemeClr val="tx1"/>
              </a:solidFill>
              <a:latin typeface="+mj-lt"/>
              <a:ea typeface="+mj-ea"/>
              <a:cs typeface="+mj-cs"/>
            </a:endParaRPr>
          </a:p>
        </p:txBody>
      </p:sp>
      <p:sp>
        <p:nvSpPr>
          <p:cNvPr id="10" name="sketch line">
            <a:extLst>
              <a:ext uri="{FF2B5EF4-FFF2-40B4-BE49-F238E27FC236}">
                <a16:creationId xmlns="" xmlns:a16="http://schemas.microsoft.com/office/drawing/2014/main" id="{DA542B6D-E775-4832-91DC-2D20F85781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650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310</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Helvetica</vt:lpstr>
      <vt:lpstr>Symbol</vt:lpstr>
      <vt:lpstr>Times New Roman</vt:lpstr>
      <vt:lpstr>Verdana</vt:lpstr>
      <vt:lpstr>Office Theme</vt:lpstr>
      <vt:lpstr>Additional Funding Sources for Bike Trails</vt:lpstr>
      <vt:lpstr> Economic Development Administration  TRAVEL, TOURISM &amp; OUTDOOR RECREATION PROMOTING AMERICA’S TOURIST COMMUNITIES</vt:lpstr>
      <vt:lpstr>Economic Development Administration ECONOMIC ADJUSTMENT ASSISTANCE</vt:lpstr>
      <vt:lpstr>Northern Border Regional Commission</vt:lpstr>
      <vt:lpstr>Congressional Earmarks</vt:lpstr>
      <vt:lpstr>Brownfields Funding </vt:lpstr>
      <vt:lpstr>Bipartisan Infrastructure Law (BIL)</vt:lpstr>
      <vt:lpstr>TIF Funding through towns </vt:lpstr>
      <vt:lpstr>Private Donations/Fundraising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Funding Sources for Bike Trails</dc:title>
  <dc:creator>Kelsey Pelton</dc:creator>
  <cp:lastModifiedBy>pschumacher</cp:lastModifiedBy>
  <cp:revision>4</cp:revision>
  <dcterms:created xsi:type="dcterms:W3CDTF">2022-02-07T19:32:25Z</dcterms:created>
  <dcterms:modified xsi:type="dcterms:W3CDTF">2022-02-08T19:39:00Z</dcterms:modified>
</cp:coreProperties>
</file>